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74" autoAdjust="0"/>
    <p:restoredTop sz="94660"/>
  </p:normalViewPr>
  <p:slideViewPr>
    <p:cSldViewPr snapToGrid="0">
      <p:cViewPr>
        <p:scale>
          <a:sx n="75" d="100"/>
          <a:sy n="75" d="100"/>
        </p:scale>
        <p:origin x="179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30EB960-5816-4A55-94B4-E6CD53460606}" type="datetimeFigureOut">
              <a:rPr kumimoji="1" lang="ja-JP" altLang="en-US" smtClean="0"/>
              <a:t>2025/12/11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62B62A-E952-42C8-B133-1E239754DF02}" type="slidenum">
              <a:rPr kumimoji="1" lang="ja-JP" altLang="en-US" smtClean="0"/>
              <a:t>‹#›</a:t>
            </a:fld>
            <a:endParaRPr kumimoji="1" lang="ja-JP" altLang="en-US"/>
          </a:p>
        </p:txBody>
      </p:sp>
    </p:spTree>
    <p:extLst>
      <p:ext uri="{BB962C8B-B14F-4D97-AF65-F5344CB8AC3E}">
        <p14:creationId xmlns:p14="http://schemas.microsoft.com/office/powerpoint/2010/main" val="2270815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30EB960-5816-4A55-94B4-E6CD53460606}" type="datetimeFigureOut">
              <a:rPr kumimoji="1" lang="ja-JP" altLang="en-US" smtClean="0"/>
              <a:t>2025/12/11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62B62A-E952-42C8-B133-1E239754DF02}" type="slidenum">
              <a:rPr kumimoji="1" lang="ja-JP" altLang="en-US" smtClean="0"/>
              <a:t>‹#›</a:t>
            </a:fld>
            <a:endParaRPr kumimoji="1" lang="ja-JP" altLang="en-US"/>
          </a:p>
        </p:txBody>
      </p:sp>
    </p:spTree>
    <p:extLst>
      <p:ext uri="{BB962C8B-B14F-4D97-AF65-F5344CB8AC3E}">
        <p14:creationId xmlns:p14="http://schemas.microsoft.com/office/powerpoint/2010/main" val="2942294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30EB960-5816-4A55-94B4-E6CD53460606}" type="datetimeFigureOut">
              <a:rPr kumimoji="1" lang="ja-JP" altLang="en-US" smtClean="0"/>
              <a:t>2025/12/11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62B62A-E952-42C8-B133-1E239754DF02}" type="slidenum">
              <a:rPr kumimoji="1" lang="ja-JP" altLang="en-US" smtClean="0"/>
              <a:t>‹#›</a:t>
            </a:fld>
            <a:endParaRPr kumimoji="1" lang="ja-JP" altLang="en-US"/>
          </a:p>
        </p:txBody>
      </p:sp>
    </p:spTree>
    <p:extLst>
      <p:ext uri="{BB962C8B-B14F-4D97-AF65-F5344CB8AC3E}">
        <p14:creationId xmlns:p14="http://schemas.microsoft.com/office/powerpoint/2010/main" val="3726232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30EB960-5816-4A55-94B4-E6CD53460606}" type="datetimeFigureOut">
              <a:rPr kumimoji="1" lang="ja-JP" altLang="en-US" smtClean="0"/>
              <a:t>2025/12/11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62B62A-E952-42C8-B133-1E239754DF02}" type="slidenum">
              <a:rPr kumimoji="1" lang="ja-JP" altLang="en-US" smtClean="0"/>
              <a:t>‹#›</a:t>
            </a:fld>
            <a:endParaRPr kumimoji="1" lang="ja-JP" altLang="en-US"/>
          </a:p>
        </p:txBody>
      </p:sp>
    </p:spTree>
    <p:extLst>
      <p:ext uri="{BB962C8B-B14F-4D97-AF65-F5344CB8AC3E}">
        <p14:creationId xmlns:p14="http://schemas.microsoft.com/office/powerpoint/2010/main" val="825143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30EB960-5816-4A55-94B4-E6CD53460606}" type="datetimeFigureOut">
              <a:rPr kumimoji="1" lang="ja-JP" altLang="en-US" smtClean="0"/>
              <a:t>2025/12/11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62B62A-E952-42C8-B133-1E239754DF02}" type="slidenum">
              <a:rPr kumimoji="1" lang="ja-JP" altLang="en-US" smtClean="0"/>
              <a:t>‹#›</a:t>
            </a:fld>
            <a:endParaRPr kumimoji="1" lang="ja-JP" altLang="en-US"/>
          </a:p>
        </p:txBody>
      </p:sp>
    </p:spTree>
    <p:extLst>
      <p:ext uri="{BB962C8B-B14F-4D97-AF65-F5344CB8AC3E}">
        <p14:creationId xmlns:p14="http://schemas.microsoft.com/office/powerpoint/2010/main" val="3985868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30EB960-5816-4A55-94B4-E6CD53460606}" type="datetimeFigureOut">
              <a:rPr kumimoji="1" lang="ja-JP" altLang="en-US" smtClean="0"/>
              <a:t>2025/12/11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762B62A-E952-42C8-B133-1E239754DF02}" type="slidenum">
              <a:rPr kumimoji="1" lang="ja-JP" altLang="en-US" smtClean="0"/>
              <a:t>‹#›</a:t>
            </a:fld>
            <a:endParaRPr kumimoji="1" lang="ja-JP" altLang="en-US"/>
          </a:p>
        </p:txBody>
      </p:sp>
    </p:spTree>
    <p:extLst>
      <p:ext uri="{BB962C8B-B14F-4D97-AF65-F5344CB8AC3E}">
        <p14:creationId xmlns:p14="http://schemas.microsoft.com/office/powerpoint/2010/main" val="3454989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30EB960-5816-4A55-94B4-E6CD53460606}" type="datetimeFigureOut">
              <a:rPr kumimoji="1" lang="ja-JP" altLang="en-US" smtClean="0"/>
              <a:t>2025/12/11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762B62A-E952-42C8-B133-1E239754DF02}" type="slidenum">
              <a:rPr kumimoji="1" lang="ja-JP" altLang="en-US" smtClean="0"/>
              <a:t>‹#›</a:t>
            </a:fld>
            <a:endParaRPr kumimoji="1" lang="ja-JP" altLang="en-US"/>
          </a:p>
        </p:txBody>
      </p:sp>
    </p:spTree>
    <p:extLst>
      <p:ext uri="{BB962C8B-B14F-4D97-AF65-F5344CB8AC3E}">
        <p14:creationId xmlns:p14="http://schemas.microsoft.com/office/powerpoint/2010/main" val="2217558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30EB960-5816-4A55-94B4-E6CD53460606}" type="datetimeFigureOut">
              <a:rPr kumimoji="1" lang="ja-JP" altLang="en-US" smtClean="0"/>
              <a:t>2025/12/11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762B62A-E952-42C8-B133-1E239754DF02}" type="slidenum">
              <a:rPr kumimoji="1" lang="ja-JP" altLang="en-US" smtClean="0"/>
              <a:t>‹#›</a:t>
            </a:fld>
            <a:endParaRPr kumimoji="1" lang="ja-JP" altLang="en-US"/>
          </a:p>
        </p:txBody>
      </p:sp>
    </p:spTree>
    <p:extLst>
      <p:ext uri="{BB962C8B-B14F-4D97-AF65-F5344CB8AC3E}">
        <p14:creationId xmlns:p14="http://schemas.microsoft.com/office/powerpoint/2010/main" val="195831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0EB960-5816-4A55-94B4-E6CD53460606}" type="datetimeFigureOut">
              <a:rPr kumimoji="1" lang="ja-JP" altLang="en-US" smtClean="0"/>
              <a:t>2025/12/11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762B62A-E952-42C8-B133-1E239754DF02}" type="slidenum">
              <a:rPr kumimoji="1" lang="ja-JP" altLang="en-US" smtClean="0"/>
              <a:t>‹#›</a:t>
            </a:fld>
            <a:endParaRPr kumimoji="1" lang="ja-JP" altLang="en-US"/>
          </a:p>
        </p:txBody>
      </p:sp>
    </p:spTree>
    <p:extLst>
      <p:ext uri="{BB962C8B-B14F-4D97-AF65-F5344CB8AC3E}">
        <p14:creationId xmlns:p14="http://schemas.microsoft.com/office/powerpoint/2010/main" val="238988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30EB960-5816-4A55-94B4-E6CD53460606}" type="datetimeFigureOut">
              <a:rPr kumimoji="1" lang="ja-JP" altLang="en-US" smtClean="0"/>
              <a:t>2025/12/11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762B62A-E952-42C8-B133-1E239754DF02}" type="slidenum">
              <a:rPr kumimoji="1" lang="ja-JP" altLang="en-US" smtClean="0"/>
              <a:t>‹#›</a:t>
            </a:fld>
            <a:endParaRPr kumimoji="1" lang="ja-JP" altLang="en-US"/>
          </a:p>
        </p:txBody>
      </p:sp>
    </p:spTree>
    <p:extLst>
      <p:ext uri="{BB962C8B-B14F-4D97-AF65-F5344CB8AC3E}">
        <p14:creationId xmlns:p14="http://schemas.microsoft.com/office/powerpoint/2010/main" val="3724930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30EB960-5816-4A55-94B4-E6CD53460606}" type="datetimeFigureOut">
              <a:rPr kumimoji="1" lang="ja-JP" altLang="en-US" smtClean="0"/>
              <a:t>2025/12/11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762B62A-E952-42C8-B133-1E239754DF02}" type="slidenum">
              <a:rPr kumimoji="1" lang="ja-JP" altLang="en-US" smtClean="0"/>
              <a:t>‹#›</a:t>
            </a:fld>
            <a:endParaRPr kumimoji="1" lang="ja-JP" altLang="en-US"/>
          </a:p>
        </p:txBody>
      </p:sp>
    </p:spTree>
    <p:extLst>
      <p:ext uri="{BB962C8B-B14F-4D97-AF65-F5344CB8AC3E}">
        <p14:creationId xmlns:p14="http://schemas.microsoft.com/office/powerpoint/2010/main" val="130786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330EB960-5816-4A55-94B4-E6CD53460606}" type="datetimeFigureOut">
              <a:rPr kumimoji="1" lang="ja-JP" altLang="en-US" smtClean="0"/>
              <a:t>2025/12/11</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8762B62A-E952-42C8-B133-1E239754DF02}" type="slidenum">
              <a:rPr kumimoji="1" lang="ja-JP" altLang="en-US" smtClean="0"/>
              <a:t>‹#›</a:t>
            </a:fld>
            <a:endParaRPr kumimoji="1" lang="ja-JP" altLang="en-US"/>
          </a:p>
        </p:txBody>
      </p:sp>
    </p:spTree>
    <p:extLst>
      <p:ext uri="{BB962C8B-B14F-4D97-AF65-F5344CB8AC3E}">
        <p14:creationId xmlns:p14="http://schemas.microsoft.com/office/powerpoint/2010/main" val="2087190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楕円 8"/>
          <p:cNvSpPr/>
          <p:nvPr/>
        </p:nvSpPr>
        <p:spPr>
          <a:xfrm>
            <a:off x="5844209" y="1167583"/>
            <a:ext cx="678792" cy="131852"/>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77FEF594-2B39-4F63-9A7E-9E04952CF715}"/>
              </a:ext>
            </a:extLst>
          </p:cNvPr>
          <p:cNvSpPr txBox="1"/>
          <p:nvPr/>
        </p:nvSpPr>
        <p:spPr>
          <a:xfrm>
            <a:off x="435299" y="66082"/>
            <a:ext cx="5197257" cy="369332"/>
          </a:xfrm>
          <a:prstGeom prst="rect">
            <a:avLst/>
          </a:prstGeom>
          <a:noFill/>
          <a:ln>
            <a:noFill/>
          </a:ln>
        </p:spPr>
        <p:txBody>
          <a:bodyPr wrap="none" rtlCol="0">
            <a:spAutoFit/>
          </a:bodyPr>
          <a:lstStyle/>
          <a:p>
            <a:r>
              <a:rPr kumimoji="1" lang="ja-JP" altLang="en-US" dirty="0">
                <a:latin typeface="BIZ UDPゴシック" panose="020B0400000000000000" pitchFamily="50" charset="-128"/>
                <a:ea typeface="BIZ UDPゴシック" panose="020B0400000000000000" pitchFamily="50" charset="-128"/>
              </a:rPr>
              <a:t>就学援助費の入学前支給のお知らせ（入学準備金）</a:t>
            </a:r>
          </a:p>
        </p:txBody>
      </p:sp>
      <p:sp>
        <p:nvSpPr>
          <p:cNvPr id="6" name="テキスト ボックス 5">
            <a:extLst>
              <a:ext uri="{FF2B5EF4-FFF2-40B4-BE49-F238E27FC236}">
                <a16:creationId xmlns:a16="http://schemas.microsoft.com/office/drawing/2014/main" id="{1A5ED7F5-54B6-4EBC-A4DF-69FD26FA8AA5}"/>
              </a:ext>
            </a:extLst>
          </p:cNvPr>
          <p:cNvSpPr txBox="1"/>
          <p:nvPr/>
        </p:nvSpPr>
        <p:spPr>
          <a:xfrm>
            <a:off x="466725" y="450425"/>
            <a:ext cx="5227713" cy="646331"/>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国公立の小学校・中学校・義務教育学校に入学するお子さんがいる家庭で、経済的にお困りの保護者を対象に、就学援助費のうち入学準備金を入学前の</a:t>
            </a:r>
            <a:r>
              <a:rPr kumimoji="1" lang="en-US" altLang="ja-JP" sz="1200" dirty="0">
                <a:latin typeface="BIZ UDPゴシック" panose="020B0400000000000000" pitchFamily="50" charset="-128"/>
                <a:ea typeface="BIZ UDPゴシック" panose="020B0400000000000000" pitchFamily="50" charset="-128"/>
              </a:rPr>
              <a:t>3</a:t>
            </a:r>
            <a:r>
              <a:rPr kumimoji="1" lang="ja-JP" altLang="en-US" sz="1200" dirty="0">
                <a:latin typeface="BIZ UDPゴシック" panose="020B0400000000000000" pitchFamily="50" charset="-128"/>
                <a:ea typeface="BIZ UDPゴシック" panose="020B0400000000000000" pitchFamily="50" charset="-128"/>
              </a:rPr>
              <a:t>月に支給します（所得の審査があります）。</a:t>
            </a:r>
          </a:p>
        </p:txBody>
      </p:sp>
      <p:sp>
        <p:nvSpPr>
          <p:cNvPr id="7" name="テキスト ボックス 6">
            <a:extLst>
              <a:ext uri="{FF2B5EF4-FFF2-40B4-BE49-F238E27FC236}">
                <a16:creationId xmlns:a16="http://schemas.microsoft.com/office/drawing/2014/main" id="{72E4A0D3-CD5A-4946-9688-C1D67E0DA6CB}"/>
              </a:ext>
            </a:extLst>
          </p:cNvPr>
          <p:cNvSpPr txBox="1"/>
          <p:nvPr/>
        </p:nvSpPr>
        <p:spPr>
          <a:xfrm>
            <a:off x="219075" y="1032117"/>
            <a:ext cx="6134100" cy="307777"/>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□支給の対象となる方　（次のすべての要件に該当する方）</a:t>
            </a:r>
          </a:p>
        </p:txBody>
      </p:sp>
      <p:sp>
        <p:nvSpPr>
          <p:cNvPr id="8" name="テキスト ボックス 7">
            <a:extLst>
              <a:ext uri="{FF2B5EF4-FFF2-40B4-BE49-F238E27FC236}">
                <a16:creationId xmlns:a16="http://schemas.microsoft.com/office/drawing/2014/main" id="{3F215EB6-C320-43A2-8832-0B8A7B1417DC}"/>
              </a:ext>
            </a:extLst>
          </p:cNvPr>
          <p:cNvSpPr txBox="1"/>
          <p:nvPr/>
        </p:nvSpPr>
        <p:spPr>
          <a:xfrm>
            <a:off x="353149" y="1299435"/>
            <a:ext cx="6225251" cy="1015663"/>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１．令和８年</a:t>
            </a:r>
            <a:r>
              <a:rPr kumimoji="1" lang="en-US" altLang="ja-JP" sz="1200" dirty="0">
                <a:latin typeface="BIZ UDPゴシック" panose="020B0400000000000000" pitchFamily="50" charset="-128"/>
                <a:ea typeface="BIZ UDPゴシック" panose="020B0400000000000000" pitchFamily="50" charset="-128"/>
              </a:rPr>
              <a:t>4</a:t>
            </a:r>
            <a:r>
              <a:rPr kumimoji="1" lang="ja-JP" altLang="en-US" sz="1200" dirty="0">
                <a:latin typeface="BIZ UDPゴシック" panose="020B0400000000000000" pitchFamily="50" charset="-128"/>
                <a:ea typeface="BIZ UDPゴシック" panose="020B0400000000000000" pitchFamily="50" charset="-128"/>
              </a:rPr>
              <a:t>月に町立義務教育学校の</a:t>
            </a:r>
            <a:r>
              <a:rPr kumimoji="1" lang="en-US" altLang="ja-JP" sz="1200" dirty="0">
                <a:latin typeface="BIZ UDPゴシック" panose="020B0400000000000000" pitchFamily="50" charset="-128"/>
                <a:ea typeface="BIZ UDPゴシック" panose="020B0400000000000000" pitchFamily="50" charset="-128"/>
              </a:rPr>
              <a:t>1</a:t>
            </a:r>
            <a:r>
              <a:rPr kumimoji="1" lang="ja-JP" altLang="en-US" sz="1200" dirty="0">
                <a:latin typeface="BIZ UDPゴシック" panose="020B0400000000000000" pitchFamily="50" charset="-128"/>
                <a:ea typeface="BIZ UDPゴシック" panose="020B0400000000000000" pitchFamily="50" charset="-128"/>
              </a:rPr>
              <a:t>年生へ入学または７年生へ進学するお子さんがいる保護者、県立・国立の小学校か中学校に入学するお子さんがいる保護者</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２．令和８年</a:t>
            </a:r>
            <a:r>
              <a:rPr kumimoji="1" lang="en-US" altLang="ja-JP" sz="1200" dirty="0">
                <a:latin typeface="BIZ UDPゴシック" panose="020B0400000000000000" pitchFamily="50" charset="-128"/>
                <a:ea typeface="BIZ UDPゴシック" panose="020B0400000000000000" pitchFamily="50" charset="-128"/>
              </a:rPr>
              <a:t>4</a:t>
            </a:r>
            <a:r>
              <a:rPr kumimoji="1" lang="ja-JP" altLang="en-US" sz="1200" dirty="0">
                <a:latin typeface="BIZ UDPゴシック" panose="020B0400000000000000" pitchFamily="50" charset="-128"/>
                <a:ea typeface="BIZ UDPゴシック" panose="020B0400000000000000" pitchFamily="50" charset="-128"/>
              </a:rPr>
              <a:t>月の入学までに王寺町外へ引っ越す予定がない方</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３．就学援助の要件（所得制限あり）に該当する方</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４．受付期間に申請書を提出した方</a:t>
            </a:r>
          </a:p>
        </p:txBody>
      </p:sp>
      <p:sp>
        <p:nvSpPr>
          <p:cNvPr id="10" name="テキスト ボックス 9">
            <a:extLst>
              <a:ext uri="{FF2B5EF4-FFF2-40B4-BE49-F238E27FC236}">
                <a16:creationId xmlns:a16="http://schemas.microsoft.com/office/drawing/2014/main" id="{F23903F9-DB61-4346-A033-D0528177BA02}"/>
              </a:ext>
            </a:extLst>
          </p:cNvPr>
          <p:cNvSpPr txBox="1"/>
          <p:nvPr/>
        </p:nvSpPr>
        <p:spPr>
          <a:xfrm>
            <a:off x="387151" y="2212174"/>
            <a:ext cx="6355616" cy="1754326"/>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（ご注意）</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・入学までに王寺町外へ引っ越される場合は、引っ越し先の市町村にお問い合わせください。</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・生活保護受給中の方は、この支給の対象となりません。</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・支給後、要件に該当しないと判明したときは、入学準備金を返還していただきます。</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・通常審査で不認定になった場合でも、生計維持者の会社の倒産や病気などで、就労が困難</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になった等、家計急変により今年の収入が昨年に比較し大幅に減少するなどの状況が確認</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できる場合等は、再審査を受けることができます。（申立書の提出が必要）</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・住民票上で世帯分離されている場合等でも、実際に同居されている方は同一生計にあるも</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のとして扱います。また、単身赴任やその他の事情で別居されている場合も同様です。　　　　　</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0271CE15-8E01-4710-A097-5791CC471CB7}"/>
              </a:ext>
            </a:extLst>
          </p:cNvPr>
          <p:cNvSpPr txBox="1"/>
          <p:nvPr/>
        </p:nvSpPr>
        <p:spPr>
          <a:xfrm>
            <a:off x="219075" y="3879182"/>
            <a:ext cx="6134100" cy="307777"/>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□支給の対象となる所得基準の目安</a:t>
            </a:r>
          </a:p>
        </p:txBody>
      </p:sp>
      <p:sp>
        <p:nvSpPr>
          <p:cNvPr id="12" name="テキスト ボックス 11">
            <a:extLst>
              <a:ext uri="{FF2B5EF4-FFF2-40B4-BE49-F238E27FC236}">
                <a16:creationId xmlns:a16="http://schemas.microsoft.com/office/drawing/2014/main" id="{19D931AF-720D-442D-A853-EC3A4BFCFBA1}"/>
              </a:ext>
            </a:extLst>
          </p:cNvPr>
          <p:cNvSpPr txBox="1"/>
          <p:nvPr/>
        </p:nvSpPr>
        <p:spPr>
          <a:xfrm>
            <a:off x="376591" y="5241038"/>
            <a:ext cx="6134100" cy="830997"/>
          </a:xfrm>
          <a:prstGeom prst="rect">
            <a:avLst/>
          </a:prstGeom>
          <a:noFill/>
        </p:spPr>
        <p:txBody>
          <a:bodyPr wrap="square" rtlCol="0">
            <a:spAutoFit/>
          </a:bodyPr>
          <a:lstStyle/>
          <a:p>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所得金額とは</a:t>
            </a:r>
            <a:r>
              <a:rPr kumimoji="1" lang="en-US" altLang="ja-JP" sz="1200" dirty="0">
                <a:latin typeface="BIZ UDPゴシック" panose="020B0400000000000000" pitchFamily="50" charset="-128"/>
                <a:ea typeface="BIZ UDPゴシック" panose="020B0400000000000000" pitchFamily="50" charset="-128"/>
              </a:rPr>
              <a:t>…</a:t>
            </a:r>
          </a:p>
          <a:p>
            <a:r>
              <a:rPr kumimoji="1" lang="ja-JP" altLang="en-US" sz="1200" dirty="0">
                <a:latin typeface="BIZ UDPゴシック" panose="020B0400000000000000" pitchFamily="50" charset="-128"/>
                <a:ea typeface="BIZ UDPゴシック" panose="020B0400000000000000" pitchFamily="50" charset="-128"/>
              </a:rPr>
              <a:t>　・給与所得者（サラリーマン、パートタイマーなどの方）は、勤務先から発行された源泉徴収</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票の給与所得控除後の金額です。</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・確定申告をされた方は、総収入額から必要経費を引いた金額です。</a:t>
            </a:r>
          </a:p>
        </p:txBody>
      </p:sp>
      <p:sp>
        <p:nvSpPr>
          <p:cNvPr id="13" name="テキスト ボックス 12">
            <a:extLst>
              <a:ext uri="{FF2B5EF4-FFF2-40B4-BE49-F238E27FC236}">
                <a16:creationId xmlns:a16="http://schemas.microsoft.com/office/drawing/2014/main" id="{D4C2B318-97C2-4ECA-AC28-39E51F295187}"/>
              </a:ext>
            </a:extLst>
          </p:cNvPr>
          <p:cNvSpPr txBox="1"/>
          <p:nvPr/>
        </p:nvSpPr>
        <p:spPr>
          <a:xfrm>
            <a:off x="466725" y="4106649"/>
            <a:ext cx="6196468" cy="276999"/>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・世帯全員の令和６年中の合計した所得金額（</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）が、次の範囲内である方</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16" name="吹き出し: 角を丸めた四角形 15">
            <a:extLst>
              <a:ext uri="{FF2B5EF4-FFF2-40B4-BE49-F238E27FC236}">
                <a16:creationId xmlns:a16="http://schemas.microsoft.com/office/drawing/2014/main" id="{1C65B393-3695-43B5-9E57-C6D2375AE5E1}"/>
              </a:ext>
            </a:extLst>
          </p:cNvPr>
          <p:cNvSpPr/>
          <p:nvPr/>
        </p:nvSpPr>
        <p:spPr>
          <a:xfrm>
            <a:off x="435299" y="52413"/>
            <a:ext cx="5148263" cy="395309"/>
          </a:xfrm>
          <a:prstGeom prst="wedgeRoundRectCallout">
            <a:avLst>
              <a:gd name="adj1" fmla="val 52374"/>
              <a:gd name="adj2" fmla="val -5888"/>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7" name="表 16">
            <a:extLst>
              <a:ext uri="{FF2B5EF4-FFF2-40B4-BE49-F238E27FC236}">
                <a16:creationId xmlns:a16="http://schemas.microsoft.com/office/drawing/2014/main" id="{46BEEE11-04C2-43AE-BCAF-F233750A2B76}"/>
              </a:ext>
            </a:extLst>
          </p:cNvPr>
          <p:cNvGraphicFramePr>
            <a:graphicFrameLocks noGrp="1"/>
          </p:cNvGraphicFramePr>
          <p:nvPr>
            <p:extLst>
              <p:ext uri="{D42A27DB-BD31-4B8C-83A1-F6EECF244321}">
                <p14:modId xmlns:p14="http://schemas.microsoft.com/office/powerpoint/2010/main" val="580672046"/>
              </p:ext>
            </p:extLst>
          </p:nvPr>
        </p:nvGraphicFramePr>
        <p:xfrm>
          <a:off x="460630" y="4400962"/>
          <a:ext cx="6117769" cy="800641"/>
        </p:xfrm>
        <a:graphic>
          <a:graphicData uri="http://schemas.openxmlformats.org/drawingml/2006/table">
            <a:tbl>
              <a:tblPr firstRow="1" bandRow="1">
                <a:tableStyleId>{5940675A-B579-460E-94D1-54222C63F5DA}</a:tableStyleId>
              </a:tblPr>
              <a:tblGrid>
                <a:gridCol w="1679601">
                  <a:extLst>
                    <a:ext uri="{9D8B030D-6E8A-4147-A177-3AD203B41FA5}">
                      <a16:colId xmlns:a16="http://schemas.microsoft.com/office/drawing/2014/main" val="3919783064"/>
                    </a:ext>
                  </a:extLst>
                </a:gridCol>
                <a:gridCol w="707660">
                  <a:extLst>
                    <a:ext uri="{9D8B030D-6E8A-4147-A177-3AD203B41FA5}">
                      <a16:colId xmlns:a16="http://schemas.microsoft.com/office/drawing/2014/main" val="540405486"/>
                    </a:ext>
                  </a:extLst>
                </a:gridCol>
                <a:gridCol w="690188">
                  <a:extLst>
                    <a:ext uri="{9D8B030D-6E8A-4147-A177-3AD203B41FA5}">
                      <a16:colId xmlns:a16="http://schemas.microsoft.com/office/drawing/2014/main" val="2146284023"/>
                    </a:ext>
                  </a:extLst>
                </a:gridCol>
                <a:gridCol w="698924">
                  <a:extLst>
                    <a:ext uri="{9D8B030D-6E8A-4147-A177-3AD203B41FA5}">
                      <a16:colId xmlns:a16="http://schemas.microsoft.com/office/drawing/2014/main" val="4201998244"/>
                    </a:ext>
                  </a:extLst>
                </a:gridCol>
                <a:gridCol w="681450">
                  <a:extLst>
                    <a:ext uri="{9D8B030D-6E8A-4147-A177-3AD203B41FA5}">
                      <a16:colId xmlns:a16="http://schemas.microsoft.com/office/drawing/2014/main" val="3527678592"/>
                    </a:ext>
                  </a:extLst>
                </a:gridCol>
                <a:gridCol w="707661">
                  <a:extLst>
                    <a:ext uri="{9D8B030D-6E8A-4147-A177-3AD203B41FA5}">
                      <a16:colId xmlns:a16="http://schemas.microsoft.com/office/drawing/2014/main" val="2991782237"/>
                    </a:ext>
                  </a:extLst>
                </a:gridCol>
                <a:gridCol w="952285">
                  <a:extLst>
                    <a:ext uri="{9D8B030D-6E8A-4147-A177-3AD203B41FA5}">
                      <a16:colId xmlns:a16="http://schemas.microsoft.com/office/drawing/2014/main" val="28062900"/>
                    </a:ext>
                  </a:extLst>
                </a:gridCol>
              </a:tblGrid>
              <a:tr h="259447">
                <a:tc>
                  <a:txBody>
                    <a:bodyPr/>
                    <a:lstStyle/>
                    <a:p>
                      <a:r>
                        <a:rPr kumimoji="1" lang="ja-JP" altLang="en-US" sz="1000" dirty="0">
                          <a:latin typeface="BIZ UDPゴシック" panose="020B0400000000000000" pitchFamily="50" charset="-128"/>
                          <a:ea typeface="BIZ UDPゴシック" panose="020B0400000000000000" pitchFamily="50" charset="-128"/>
                        </a:rPr>
                        <a:t>住居の状況＼世帯人数</a:t>
                      </a:r>
                    </a:p>
                  </a:txBody>
                  <a:tcPr anchor="ctr" anchorCtr="1"/>
                </a:tc>
                <a:tc>
                  <a:txBody>
                    <a:bodyPr/>
                    <a:lstStyle/>
                    <a:p>
                      <a:r>
                        <a:rPr kumimoji="1" lang="en-US" altLang="ja-JP" sz="1000" dirty="0">
                          <a:latin typeface="BIZ UDPゴシック" panose="020B0400000000000000" pitchFamily="50" charset="-128"/>
                          <a:ea typeface="BIZ UDPゴシック" panose="020B0400000000000000" pitchFamily="50" charset="-128"/>
                        </a:rPr>
                        <a:t>2</a:t>
                      </a:r>
                      <a:r>
                        <a:rPr kumimoji="1" lang="ja-JP" altLang="en-US" sz="1000" dirty="0">
                          <a:latin typeface="BIZ UDPゴシック" panose="020B0400000000000000" pitchFamily="50" charset="-128"/>
                          <a:ea typeface="BIZ UDPゴシック" panose="020B0400000000000000" pitchFamily="50" charset="-128"/>
                        </a:rPr>
                        <a:t>人</a:t>
                      </a:r>
                    </a:p>
                  </a:txBody>
                  <a:tcPr anchor="ctr" anchorCtr="1"/>
                </a:tc>
                <a:tc>
                  <a:txBody>
                    <a:bodyPr/>
                    <a:lstStyle/>
                    <a:p>
                      <a:r>
                        <a:rPr kumimoji="1" lang="en-US" altLang="ja-JP" sz="1000" dirty="0">
                          <a:latin typeface="BIZ UDPゴシック" panose="020B0400000000000000" pitchFamily="50" charset="-128"/>
                          <a:ea typeface="BIZ UDPゴシック" panose="020B0400000000000000" pitchFamily="50" charset="-128"/>
                        </a:rPr>
                        <a:t>3</a:t>
                      </a:r>
                      <a:r>
                        <a:rPr kumimoji="1" lang="ja-JP" altLang="en-US" sz="1000" dirty="0">
                          <a:latin typeface="BIZ UDPゴシック" panose="020B0400000000000000" pitchFamily="50" charset="-128"/>
                          <a:ea typeface="BIZ UDPゴシック" panose="020B0400000000000000" pitchFamily="50" charset="-128"/>
                        </a:rPr>
                        <a:t>人</a:t>
                      </a:r>
                    </a:p>
                  </a:txBody>
                  <a:tcPr anchor="ctr" anchorCtr="1"/>
                </a:tc>
                <a:tc>
                  <a:txBody>
                    <a:bodyPr/>
                    <a:lstStyle/>
                    <a:p>
                      <a:r>
                        <a:rPr kumimoji="1" lang="en-US" altLang="ja-JP" sz="1000" dirty="0">
                          <a:latin typeface="BIZ UDPゴシック" panose="020B0400000000000000" pitchFamily="50" charset="-128"/>
                          <a:ea typeface="BIZ UDPゴシック" panose="020B0400000000000000" pitchFamily="50" charset="-128"/>
                        </a:rPr>
                        <a:t>4</a:t>
                      </a:r>
                      <a:r>
                        <a:rPr kumimoji="1" lang="ja-JP" altLang="en-US" sz="1000" dirty="0">
                          <a:latin typeface="BIZ UDPゴシック" panose="020B0400000000000000" pitchFamily="50" charset="-128"/>
                          <a:ea typeface="BIZ UDPゴシック" panose="020B0400000000000000" pitchFamily="50" charset="-128"/>
                        </a:rPr>
                        <a:t>人</a:t>
                      </a:r>
                    </a:p>
                  </a:txBody>
                  <a:tcPr anchor="ctr" anchorCtr="1"/>
                </a:tc>
                <a:tc>
                  <a:txBody>
                    <a:bodyPr/>
                    <a:lstStyle/>
                    <a:p>
                      <a:r>
                        <a:rPr kumimoji="1" lang="en-US" altLang="ja-JP" sz="1000" dirty="0">
                          <a:latin typeface="BIZ UDPゴシック" panose="020B0400000000000000" pitchFamily="50" charset="-128"/>
                          <a:ea typeface="BIZ UDPゴシック" panose="020B0400000000000000" pitchFamily="50" charset="-128"/>
                        </a:rPr>
                        <a:t>5</a:t>
                      </a:r>
                      <a:r>
                        <a:rPr kumimoji="1" lang="ja-JP" altLang="en-US" sz="1000" dirty="0">
                          <a:latin typeface="BIZ UDPゴシック" panose="020B0400000000000000" pitchFamily="50" charset="-128"/>
                          <a:ea typeface="BIZ UDPゴシック" panose="020B0400000000000000" pitchFamily="50" charset="-128"/>
                        </a:rPr>
                        <a:t>人</a:t>
                      </a:r>
                    </a:p>
                  </a:txBody>
                  <a:tcPr anchor="ctr" anchorCtr="1"/>
                </a:tc>
                <a:tc>
                  <a:txBody>
                    <a:bodyPr/>
                    <a:lstStyle/>
                    <a:p>
                      <a:r>
                        <a:rPr kumimoji="1" lang="en-US" altLang="ja-JP" sz="1000" dirty="0">
                          <a:latin typeface="BIZ UDPゴシック" panose="020B0400000000000000" pitchFamily="50" charset="-128"/>
                          <a:ea typeface="BIZ UDPゴシック" panose="020B0400000000000000" pitchFamily="50" charset="-128"/>
                        </a:rPr>
                        <a:t>6</a:t>
                      </a:r>
                      <a:r>
                        <a:rPr kumimoji="1" lang="ja-JP" altLang="en-US" sz="1000" dirty="0">
                          <a:latin typeface="BIZ UDPゴシック" panose="020B0400000000000000" pitchFamily="50" charset="-128"/>
                          <a:ea typeface="BIZ UDPゴシック" panose="020B0400000000000000" pitchFamily="50" charset="-128"/>
                        </a:rPr>
                        <a:t>人</a:t>
                      </a:r>
                    </a:p>
                  </a:txBody>
                  <a:tcPr anchor="ctr" anchorCtr="1"/>
                </a:tc>
                <a:tc>
                  <a:txBody>
                    <a:bodyPr/>
                    <a:lstStyle/>
                    <a:p>
                      <a:r>
                        <a:rPr kumimoji="1" lang="en-US" altLang="ja-JP" sz="1000" dirty="0">
                          <a:latin typeface="BIZ UDPゴシック" panose="020B0400000000000000" pitchFamily="50" charset="-128"/>
                          <a:ea typeface="BIZ UDPゴシック" panose="020B0400000000000000" pitchFamily="50" charset="-128"/>
                        </a:rPr>
                        <a:t>7</a:t>
                      </a:r>
                      <a:r>
                        <a:rPr kumimoji="1" lang="ja-JP" altLang="en-US" sz="1000" dirty="0">
                          <a:latin typeface="BIZ UDPゴシック" panose="020B0400000000000000" pitchFamily="50" charset="-128"/>
                          <a:ea typeface="BIZ UDPゴシック" panose="020B0400000000000000" pitchFamily="50" charset="-128"/>
                        </a:rPr>
                        <a:t>人以上</a:t>
                      </a:r>
                    </a:p>
                  </a:txBody>
                  <a:tcPr anchor="ctr" anchorCtr="1"/>
                </a:tc>
                <a:extLst>
                  <a:ext uri="{0D108BD9-81ED-4DB2-BD59-A6C34878D82A}">
                    <a16:rowId xmlns:a16="http://schemas.microsoft.com/office/drawing/2014/main" val="3253993554"/>
                  </a:ext>
                </a:extLst>
              </a:tr>
              <a:tr h="275337">
                <a:tc>
                  <a:txBody>
                    <a:bodyPr/>
                    <a:lstStyle/>
                    <a:p>
                      <a:r>
                        <a:rPr kumimoji="1" lang="ja-JP" altLang="en-US" sz="1000" dirty="0">
                          <a:latin typeface="BIZ UDPゴシック" panose="020B0400000000000000" pitchFamily="50" charset="-128"/>
                          <a:ea typeface="BIZ UDPゴシック" panose="020B0400000000000000" pitchFamily="50" charset="-128"/>
                        </a:rPr>
                        <a:t>借　家　世　帯</a:t>
                      </a:r>
                    </a:p>
                  </a:txBody>
                  <a:tcPr anchor="ctr" anchorCtr="1"/>
                </a:tc>
                <a:tc>
                  <a:txBody>
                    <a:bodyPr/>
                    <a:lstStyle/>
                    <a:p>
                      <a:r>
                        <a:rPr kumimoji="1" lang="ja-JP" altLang="en-US" sz="800" dirty="0">
                          <a:latin typeface="BIZ UDPゴシック" panose="020B0400000000000000" pitchFamily="50" charset="-128"/>
                          <a:ea typeface="BIZ UDPゴシック" panose="020B0400000000000000" pitchFamily="50" charset="-128"/>
                        </a:rPr>
                        <a:t>２</a:t>
                      </a:r>
                      <a:r>
                        <a:rPr kumimoji="1" lang="en-US" altLang="ja-JP" sz="800" dirty="0">
                          <a:latin typeface="BIZ UDPゴシック" panose="020B0400000000000000" pitchFamily="50" charset="-128"/>
                          <a:ea typeface="BIZ UDPゴシック" panose="020B0400000000000000" pitchFamily="50" charset="-128"/>
                        </a:rPr>
                        <a:t>50</a:t>
                      </a:r>
                      <a:r>
                        <a:rPr kumimoji="1" lang="ja-JP" altLang="en-US" sz="800" dirty="0">
                          <a:latin typeface="BIZ UDPゴシック" panose="020B0400000000000000" pitchFamily="50" charset="-128"/>
                          <a:ea typeface="BIZ UDPゴシック" panose="020B0400000000000000" pitchFamily="50" charset="-128"/>
                        </a:rPr>
                        <a:t>万円</a:t>
                      </a:r>
                    </a:p>
                  </a:txBody>
                  <a:tcPr anchor="ctr" anchorCtr="1"/>
                </a:tc>
                <a:tc>
                  <a:txBody>
                    <a:bodyPr/>
                    <a:lstStyle/>
                    <a:p>
                      <a:r>
                        <a:rPr kumimoji="1" lang="en-US" altLang="ja-JP" sz="800" dirty="0">
                          <a:latin typeface="BIZ UDPゴシック" panose="020B0400000000000000" pitchFamily="50" charset="-128"/>
                          <a:ea typeface="BIZ UDPゴシック" panose="020B0400000000000000" pitchFamily="50" charset="-128"/>
                        </a:rPr>
                        <a:t>300</a:t>
                      </a:r>
                      <a:r>
                        <a:rPr kumimoji="1" lang="ja-JP" altLang="en-US" sz="800" dirty="0">
                          <a:latin typeface="BIZ UDPゴシック" panose="020B0400000000000000" pitchFamily="50" charset="-128"/>
                          <a:ea typeface="BIZ UDPゴシック" panose="020B0400000000000000" pitchFamily="50" charset="-128"/>
                        </a:rPr>
                        <a:t>万円</a:t>
                      </a:r>
                    </a:p>
                  </a:txBody>
                  <a:tcPr anchor="ctr" anchorCtr="1"/>
                </a:tc>
                <a:tc>
                  <a:txBody>
                    <a:bodyPr/>
                    <a:lstStyle/>
                    <a:p>
                      <a:r>
                        <a:rPr kumimoji="1" lang="ja-JP" altLang="en-US" sz="800" dirty="0">
                          <a:latin typeface="BIZ UDPゴシック" panose="020B0400000000000000" pitchFamily="50" charset="-128"/>
                          <a:ea typeface="BIZ UDPゴシック" panose="020B0400000000000000" pitchFamily="50" charset="-128"/>
                        </a:rPr>
                        <a:t>３</a:t>
                      </a:r>
                      <a:r>
                        <a:rPr kumimoji="1" lang="en-US" altLang="ja-JP" sz="800" dirty="0">
                          <a:latin typeface="BIZ UDPゴシック" panose="020B0400000000000000" pitchFamily="50" charset="-128"/>
                          <a:ea typeface="BIZ UDPゴシック" panose="020B0400000000000000" pitchFamily="50" charset="-128"/>
                        </a:rPr>
                        <a:t>30</a:t>
                      </a:r>
                      <a:r>
                        <a:rPr kumimoji="1" lang="ja-JP" altLang="en-US" sz="800" dirty="0">
                          <a:latin typeface="BIZ UDPゴシック" panose="020B0400000000000000" pitchFamily="50" charset="-128"/>
                          <a:ea typeface="BIZ UDPゴシック" panose="020B0400000000000000" pitchFamily="50" charset="-128"/>
                        </a:rPr>
                        <a:t>万円</a:t>
                      </a:r>
                    </a:p>
                  </a:txBody>
                  <a:tcPr anchor="ctr" anchorCtr="1"/>
                </a:tc>
                <a:tc>
                  <a:txBody>
                    <a:bodyPr/>
                    <a:lstStyle/>
                    <a:p>
                      <a:r>
                        <a:rPr kumimoji="1" lang="en-US" altLang="ja-JP" sz="800" dirty="0">
                          <a:latin typeface="BIZ UDPゴシック" panose="020B0400000000000000" pitchFamily="50" charset="-128"/>
                          <a:ea typeface="BIZ UDPゴシック" panose="020B0400000000000000" pitchFamily="50" charset="-128"/>
                        </a:rPr>
                        <a:t>360</a:t>
                      </a:r>
                      <a:r>
                        <a:rPr kumimoji="1" lang="ja-JP" altLang="en-US" sz="800" dirty="0">
                          <a:latin typeface="BIZ UDPゴシック" panose="020B0400000000000000" pitchFamily="50" charset="-128"/>
                          <a:ea typeface="BIZ UDPゴシック" panose="020B0400000000000000" pitchFamily="50" charset="-128"/>
                        </a:rPr>
                        <a:t>万円</a:t>
                      </a:r>
                    </a:p>
                  </a:txBody>
                  <a:tcPr anchor="ctr" anchorCtr="1"/>
                </a:tc>
                <a:tc>
                  <a:txBody>
                    <a:bodyPr/>
                    <a:lstStyle/>
                    <a:p>
                      <a:r>
                        <a:rPr kumimoji="1" lang="en-US" altLang="ja-JP" sz="800" dirty="0">
                          <a:latin typeface="BIZ UDPゴシック" panose="020B0400000000000000" pitchFamily="50" charset="-128"/>
                          <a:ea typeface="BIZ UDPゴシック" panose="020B0400000000000000" pitchFamily="50" charset="-128"/>
                        </a:rPr>
                        <a:t>400</a:t>
                      </a:r>
                      <a:r>
                        <a:rPr kumimoji="1" lang="ja-JP" altLang="en-US" sz="800" dirty="0">
                          <a:latin typeface="BIZ UDPゴシック" panose="020B0400000000000000" pitchFamily="50" charset="-128"/>
                          <a:ea typeface="BIZ UDPゴシック" panose="020B0400000000000000" pitchFamily="50" charset="-128"/>
                        </a:rPr>
                        <a:t>万円</a:t>
                      </a:r>
                    </a:p>
                  </a:txBody>
                  <a:tcPr anchor="ctr" anchorCtr="1"/>
                </a:tc>
                <a:tc rowSpan="2">
                  <a:txBody>
                    <a:bodyPr/>
                    <a:lstStyle/>
                    <a:p>
                      <a:r>
                        <a:rPr kumimoji="1" lang="en-US" altLang="ja-JP" sz="800" dirty="0">
                          <a:latin typeface="BIZ UDPゴシック" panose="020B0400000000000000" pitchFamily="50" charset="-128"/>
                          <a:ea typeface="BIZ UDPゴシック" panose="020B0400000000000000" pitchFamily="50" charset="-128"/>
                        </a:rPr>
                        <a:t>1</a:t>
                      </a:r>
                      <a:r>
                        <a:rPr kumimoji="1" lang="ja-JP" altLang="en-US" sz="800" dirty="0">
                          <a:latin typeface="BIZ UDPゴシック" panose="020B0400000000000000" pitchFamily="50" charset="-128"/>
                          <a:ea typeface="BIZ UDPゴシック" panose="020B0400000000000000" pitchFamily="50" charset="-128"/>
                        </a:rPr>
                        <a:t>人につき</a:t>
                      </a:r>
                      <a:endParaRPr kumimoji="1" lang="en-US" altLang="ja-JP" sz="800" dirty="0">
                        <a:latin typeface="BIZ UDPゴシック" panose="020B0400000000000000" pitchFamily="50" charset="-128"/>
                        <a:ea typeface="BIZ UDPゴシック" panose="020B0400000000000000" pitchFamily="50" charset="-128"/>
                      </a:endParaRPr>
                    </a:p>
                    <a:p>
                      <a:r>
                        <a:rPr kumimoji="1" lang="ja-JP" altLang="en-US" sz="800" dirty="0">
                          <a:latin typeface="BIZ UDPゴシック" panose="020B0400000000000000" pitchFamily="50" charset="-128"/>
                          <a:ea typeface="BIZ UDPゴシック" panose="020B0400000000000000" pitchFamily="50" charset="-128"/>
                        </a:rPr>
                        <a:t>約</a:t>
                      </a:r>
                      <a:r>
                        <a:rPr kumimoji="1" lang="en-US" altLang="ja-JP" sz="800" dirty="0">
                          <a:latin typeface="BIZ UDPゴシック" panose="020B0400000000000000" pitchFamily="50" charset="-128"/>
                          <a:ea typeface="BIZ UDPゴシック" panose="020B0400000000000000" pitchFamily="50" charset="-128"/>
                        </a:rPr>
                        <a:t>40</a:t>
                      </a:r>
                      <a:r>
                        <a:rPr kumimoji="1" lang="ja-JP" altLang="en-US" sz="800" dirty="0">
                          <a:latin typeface="BIZ UDPゴシック" panose="020B0400000000000000" pitchFamily="50" charset="-128"/>
                          <a:ea typeface="BIZ UDPゴシック" panose="020B0400000000000000" pitchFamily="50" charset="-128"/>
                        </a:rPr>
                        <a:t>万円を加算</a:t>
                      </a:r>
                    </a:p>
                  </a:txBody>
                  <a:tcPr anchor="ctr" anchorCtr="1"/>
                </a:tc>
                <a:extLst>
                  <a:ext uri="{0D108BD9-81ED-4DB2-BD59-A6C34878D82A}">
                    <a16:rowId xmlns:a16="http://schemas.microsoft.com/office/drawing/2014/main" val="404660998"/>
                  </a:ext>
                </a:extLst>
              </a:tr>
              <a:tr h="265857">
                <a:tc>
                  <a:txBody>
                    <a:bodyPr/>
                    <a:lstStyle/>
                    <a:p>
                      <a:r>
                        <a:rPr kumimoji="1" lang="ja-JP" altLang="en-US" sz="1000" dirty="0">
                          <a:latin typeface="BIZ UDPゴシック" panose="020B0400000000000000" pitchFamily="50" charset="-128"/>
                          <a:ea typeface="BIZ UDPゴシック" panose="020B0400000000000000" pitchFamily="50" charset="-128"/>
                        </a:rPr>
                        <a:t>持　家　世　帯</a:t>
                      </a:r>
                    </a:p>
                  </a:txBody>
                  <a:tcPr anchor="ctr" anchorCtr="1"/>
                </a:tc>
                <a:tc>
                  <a:txBody>
                    <a:bodyPr/>
                    <a:lstStyle/>
                    <a:p>
                      <a:r>
                        <a:rPr kumimoji="1" lang="ja-JP" altLang="en-US" sz="800" dirty="0">
                          <a:latin typeface="BIZ UDPゴシック" panose="020B0400000000000000" pitchFamily="50" charset="-128"/>
                          <a:ea typeface="BIZ UDPゴシック" panose="020B0400000000000000" pitchFamily="50" charset="-128"/>
                        </a:rPr>
                        <a:t>１</a:t>
                      </a:r>
                      <a:r>
                        <a:rPr kumimoji="1" lang="en-US" altLang="ja-JP" sz="800" dirty="0">
                          <a:latin typeface="BIZ UDPゴシック" panose="020B0400000000000000" pitchFamily="50" charset="-128"/>
                          <a:ea typeface="BIZ UDPゴシック" panose="020B0400000000000000" pitchFamily="50" charset="-128"/>
                        </a:rPr>
                        <a:t>85</a:t>
                      </a:r>
                      <a:r>
                        <a:rPr kumimoji="1" lang="ja-JP" altLang="en-US" sz="800" dirty="0">
                          <a:latin typeface="BIZ UDPゴシック" panose="020B0400000000000000" pitchFamily="50" charset="-128"/>
                          <a:ea typeface="BIZ UDPゴシック" panose="020B0400000000000000" pitchFamily="50" charset="-128"/>
                        </a:rPr>
                        <a:t>万円</a:t>
                      </a:r>
                    </a:p>
                  </a:txBody>
                  <a:tcPr anchor="ctr" anchorCtr="1"/>
                </a:tc>
                <a:tc>
                  <a:txBody>
                    <a:bodyPr/>
                    <a:lstStyle/>
                    <a:p>
                      <a:r>
                        <a:rPr kumimoji="1" lang="ja-JP" altLang="en-US" sz="800" dirty="0">
                          <a:latin typeface="BIZ UDPゴシック" panose="020B0400000000000000" pitchFamily="50" charset="-128"/>
                          <a:ea typeface="BIZ UDPゴシック" panose="020B0400000000000000" pitchFamily="50" charset="-128"/>
                        </a:rPr>
                        <a:t>２３</a:t>
                      </a:r>
                      <a:r>
                        <a:rPr kumimoji="1" lang="en-US" altLang="ja-JP" sz="800" dirty="0">
                          <a:latin typeface="BIZ UDPゴシック" panose="020B0400000000000000" pitchFamily="50" charset="-128"/>
                          <a:ea typeface="BIZ UDPゴシック" panose="020B0400000000000000" pitchFamily="50" charset="-128"/>
                        </a:rPr>
                        <a:t>0</a:t>
                      </a:r>
                      <a:r>
                        <a:rPr kumimoji="1" lang="ja-JP" altLang="en-US" sz="800" dirty="0">
                          <a:latin typeface="BIZ UDPゴシック" panose="020B0400000000000000" pitchFamily="50" charset="-128"/>
                          <a:ea typeface="BIZ UDPゴシック" panose="020B0400000000000000" pitchFamily="50" charset="-128"/>
                        </a:rPr>
                        <a:t>万円</a:t>
                      </a:r>
                    </a:p>
                  </a:txBody>
                  <a:tcPr anchor="ctr" anchorCtr="1"/>
                </a:tc>
                <a:tc>
                  <a:txBody>
                    <a:bodyPr/>
                    <a:lstStyle/>
                    <a:p>
                      <a:r>
                        <a:rPr kumimoji="1" lang="en-US" altLang="ja-JP" sz="800" dirty="0">
                          <a:latin typeface="BIZ UDPゴシック" panose="020B0400000000000000" pitchFamily="50" charset="-128"/>
                          <a:ea typeface="BIZ UDPゴシック" panose="020B0400000000000000" pitchFamily="50" charset="-128"/>
                        </a:rPr>
                        <a:t>265</a:t>
                      </a:r>
                      <a:r>
                        <a:rPr kumimoji="1" lang="ja-JP" altLang="en-US" sz="800" dirty="0">
                          <a:latin typeface="BIZ UDPゴシック" panose="020B0400000000000000" pitchFamily="50" charset="-128"/>
                          <a:ea typeface="BIZ UDPゴシック" panose="020B0400000000000000" pitchFamily="50" charset="-128"/>
                        </a:rPr>
                        <a:t>万円</a:t>
                      </a:r>
                    </a:p>
                  </a:txBody>
                  <a:tcPr anchor="ctr" anchorCtr="1"/>
                </a:tc>
                <a:tc>
                  <a:txBody>
                    <a:bodyPr/>
                    <a:lstStyle/>
                    <a:p>
                      <a:r>
                        <a:rPr kumimoji="1" lang="en-US" altLang="ja-JP" sz="800" dirty="0">
                          <a:latin typeface="BIZ UDPゴシック" panose="020B0400000000000000" pitchFamily="50" charset="-128"/>
                          <a:ea typeface="BIZ UDPゴシック" panose="020B0400000000000000" pitchFamily="50" charset="-128"/>
                        </a:rPr>
                        <a:t>295</a:t>
                      </a:r>
                      <a:r>
                        <a:rPr kumimoji="1" lang="ja-JP" altLang="en-US" sz="800" dirty="0">
                          <a:latin typeface="BIZ UDPゴシック" panose="020B0400000000000000" pitchFamily="50" charset="-128"/>
                          <a:ea typeface="BIZ UDPゴシック" panose="020B0400000000000000" pitchFamily="50" charset="-128"/>
                        </a:rPr>
                        <a:t>万円</a:t>
                      </a:r>
                    </a:p>
                  </a:txBody>
                  <a:tcPr anchor="ctr" anchorCtr="1"/>
                </a:tc>
                <a:tc>
                  <a:txBody>
                    <a:bodyPr/>
                    <a:lstStyle/>
                    <a:p>
                      <a:r>
                        <a:rPr kumimoji="1" lang="en-US" altLang="ja-JP" sz="800" dirty="0">
                          <a:latin typeface="BIZ UDPゴシック" panose="020B0400000000000000" pitchFamily="50" charset="-128"/>
                          <a:ea typeface="BIZ UDPゴシック" panose="020B0400000000000000" pitchFamily="50" charset="-128"/>
                        </a:rPr>
                        <a:t>340</a:t>
                      </a:r>
                      <a:r>
                        <a:rPr kumimoji="1" lang="ja-JP" altLang="en-US" sz="800" dirty="0">
                          <a:latin typeface="BIZ UDPゴシック" panose="020B0400000000000000" pitchFamily="50" charset="-128"/>
                          <a:ea typeface="BIZ UDPゴシック" panose="020B0400000000000000" pitchFamily="50" charset="-128"/>
                        </a:rPr>
                        <a:t>万円</a:t>
                      </a:r>
                    </a:p>
                  </a:txBody>
                  <a:tcPr anchor="ctr" anchorCtr="1"/>
                </a:tc>
                <a:tc vMerge="1">
                  <a:txBody>
                    <a:bodyPr/>
                    <a:lstStyle/>
                    <a:p>
                      <a:endParaRPr kumimoji="1" lang="ja-JP" altLang="en-US" sz="800" dirty="0">
                        <a:latin typeface="BIZ UDPゴシック" panose="020B0400000000000000" pitchFamily="50" charset="-128"/>
                        <a:ea typeface="BIZ UDPゴシック" panose="020B0400000000000000" pitchFamily="50" charset="-128"/>
                      </a:endParaRPr>
                    </a:p>
                  </a:txBody>
                  <a:tcPr anchor="ctr" anchorCtr="1"/>
                </a:tc>
                <a:extLst>
                  <a:ext uri="{0D108BD9-81ED-4DB2-BD59-A6C34878D82A}">
                    <a16:rowId xmlns:a16="http://schemas.microsoft.com/office/drawing/2014/main" val="1600741045"/>
                  </a:ext>
                </a:extLst>
              </a:tr>
            </a:tbl>
          </a:graphicData>
        </a:graphic>
      </p:graphicFrame>
      <p:pic>
        <p:nvPicPr>
          <p:cNvPr id="15" name="図 14">
            <a:extLst>
              <a:ext uri="{FF2B5EF4-FFF2-40B4-BE49-F238E27FC236}">
                <a16:creationId xmlns:a16="http://schemas.microsoft.com/office/drawing/2014/main" id="{A211CDC7-9A5D-4458-BA8B-437029978BC0}"/>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5727716" y="56913"/>
            <a:ext cx="811048" cy="1167583"/>
          </a:xfrm>
          <a:prstGeom prst="rect">
            <a:avLst/>
          </a:prstGeom>
        </p:spPr>
      </p:pic>
      <p:sp>
        <p:nvSpPr>
          <p:cNvPr id="18" name="テキスト ボックス 17">
            <a:extLst>
              <a:ext uri="{FF2B5EF4-FFF2-40B4-BE49-F238E27FC236}">
                <a16:creationId xmlns:a16="http://schemas.microsoft.com/office/drawing/2014/main" id="{D8285C5B-F59F-4BF6-8353-248B5BD4FAB5}"/>
              </a:ext>
            </a:extLst>
          </p:cNvPr>
          <p:cNvSpPr txBox="1"/>
          <p:nvPr/>
        </p:nvSpPr>
        <p:spPr>
          <a:xfrm>
            <a:off x="219075" y="6016069"/>
            <a:ext cx="6134100" cy="307777"/>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□支給額と支給時期（支給額は変更する場合があります）</a:t>
            </a:r>
          </a:p>
        </p:txBody>
      </p:sp>
      <p:sp>
        <p:nvSpPr>
          <p:cNvPr id="19" name="テキスト ボックス 18">
            <a:extLst>
              <a:ext uri="{FF2B5EF4-FFF2-40B4-BE49-F238E27FC236}">
                <a16:creationId xmlns:a16="http://schemas.microsoft.com/office/drawing/2014/main" id="{E75B3D58-3145-48AB-803B-BFEF7E141C6A}"/>
              </a:ext>
            </a:extLst>
          </p:cNvPr>
          <p:cNvSpPr txBox="1"/>
          <p:nvPr/>
        </p:nvSpPr>
        <p:spPr>
          <a:xfrm>
            <a:off x="387150" y="6237826"/>
            <a:ext cx="5118300" cy="646331"/>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　・義務教育学校前期課程（小学校）入学に対する支給額　　　　５</a:t>
            </a:r>
            <a:r>
              <a:rPr kumimoji="1" lang="en-US" altLang="ja-JP" sz="1200" dirty="0">
                <a:latin typeface="BIZ UDPゴシック" panose="020B0400000000000000" pitchFamily="50" charset="-128"/>
                <a:ea typeface="BIZ UDPゴシック" panose="020B0400000000000000" pitchFamily="50" charset="-128"/>
              </a:rPr>
              <a:t>7</a:t>
            </a:r>
            <a:r>
              <a:rPr kumimoji="1" lang="ja-JP" altLang="en-US" sz="1200" dirty="0">
                <a:latin typeface="BIZ UDPゴシック" panose="020B0400000000000000" pitchFamily="50" charset="-128"/>
                <a:ea typeface="BIZ UDPゴシック" panose="020B0400000000000000" pitchFamily="50" charset="-128"/>
              </a:rPr>
              <a:t>，０６０円</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・義務教育学校後期課程進学（中学校入学）に対する支給額　６３，０００円</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・支給時期　令和８年３月</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20" name="テキスト ボックス 19">
            <a:extLst>
              <a:ext uri="{FF2B5EF4-FFF2-40B4-BE49-F238E27FC236}">
                <a16:creationId xmlns:a16="http://schemas.microsoft.com/office/drawing/2014/main" id="{D4796DE0-E7B7-4BE1-B232-A8E99DABC8F2}"/>
              </a:ext>
            </a:extLst>
          </p:cNvPr>
          <p:cNvSpPr txBox="1"/>
          <p:nvPr/>
        </p:nvSpPr>
        <p:spPr>
          <a:xfrm>
            <a:off x="219075" y="7125821"/>
            <a:ext cx="6134100" cy="307777"/>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□申請方法</a:t>
            </a:r>
          </a:p>
        </p:txBody>
      </p:sp>
      <p:sp>
        <p:nvSpPr>
          <p:cNvPr id="21" name="テキスト ボックス 20">
            <a:extLst>
              <a:ext uri="{FF2B5EF4-FFF2-40B4-BE49-F238E27FC236}">
                <a16:creationId xmlns:a16="http://schemas.microsoft.com/office/drawing/2014/main" id="{3E90E997-6891-494C-9A0F-9F02BB470898}"/>
              </a:ext>
            </a:extLst>
          </p:cNvPr>
          <p:cNvSpPr txBox="1"/>
          <p:nvPr/>
        </p:nvSpPr>
        <p:spPr>
          <a:xfrm>
            <a:off x="326533" y="7330956"/>
            <a:ext cx="6196468" cy="2492990"/>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１．申込み</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・令和８年２月１３日（金）まで</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２．必要書類</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①就学援助（入学準備金）受給申請書</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②マイナンバー届出書（過去に兄や姉の就学援助申請で届出されている方は不要です）</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③令和７年１月</a:t>
            </a:r>
            <a:r>
              <a:rPr kumimoji="1" lang="en-US" altLang="ja-JP" sz="1200" dirty="0">
                <a:latin typeface="BIZ UDPゴシック" panose="020B0400000000000000" pitchFamily="50" charset="-128"/>
                <a:ea typeface="BIZ UDPゴシック" panose="020B0400000000000000" pitchFamily="50" charset="-128"/>
              </a:rPr>
              <a:t>2</a:t>
            </a:r>
            <a:r>
              <a:rPr kumimoji="1" lang="ja-JP" altLang="en-US" sz="1200" dirty="0">
                <a:latin typeface="BIZ UDPゴシック" panose="020B0400000000000000" pitchFamily="50" charset="-128"/>
                <a:ea typeface="BIZ UDPゴシック" panose="020B0400000000000000" pitchFamily="50" charset="-128"/>
              </a:rPr>
              <a:t>日以降に王寺町へ転入された方は、以前住んでいた市町村の世帯全員の</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a:t>
            </a:r>
            <a:r>
              <a:rPr kumimoji="1" lang="ja-JP" altLang="en-US" sz="1200" u="sng" dirty="0">
                <a:latin typeface="BIZ UDPゴシック" panose="020B0400000000000000" pitchFamily="50" charset="-128"/>
                <a:ea typeface="BIZ UDPゴシック" panose="020B0400000000000000" pitchFamily="50" charset="-128"/>
              </a:rPr>
              <a:t>令和７年度課税証明書</a:t>
            </a:r>
            <a:endParaRPr kumimoji="1" lang="en-US" altLang="ja-JP" sz="1200" u="sng"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④別世帯で新入学の児童または生徒を扶養されている場合は、その方の令和７年度課税</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証明書</a:t>
            </a:r>
            <a:endParaRPr kumimoji="1" lang="en-US" altLang="ja-JP" sz="1200" dirty="0">
              <a:latin typeface="BIZ UDPゴシック" panose="020B0400000000000000" pitchFamily="50" charset="-128"/>
              <a:ea typeface="BIZ UDPゴシック" panose="020B0400000000000000" pitchFamily="50" charset="-128"/>
            </a:endParaRPr>
          </a:p>
          <a:p>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①②は王寺町ホームページでダウンロードできます  　</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また各義務教育学校、教育委員会で配布します。</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３．申請場所</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・義務教育学校または教育委員会</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23" name="テキスト ボックス 22">
            <a:extLst>
              <a:ext uri="{FF2B5EF4-FFF2-40B4-BE49-F238E27FC236}">
                <a16:creationId xmlns:a16="http://schemas.microsoft.com/office/drawing/2014/main" id="{7FED043B-114B-43BB-BBEB-7A64670052E9}"/>
              </a:ext>
            </a:extLst>
          </p:cNvPr>
          <p:cNvSpPr txBox="1"/>
          <p:nvPr/>
        </p:nvSpPr>
        <p:spPr>
          <a:xfrm>
            <a:off x="4128632" y="9272012"/>
            <a:ext cx="2534561" cy="600164"/>
          </a:xfrm>
          <a:prstGeom prst="rect">
            <a:avLst/>
          </a:prstGeom>
          <a:noFill/>
          <a:ln>
            <a:solidFill>
              <a:schemeClr val="tx1"/>
            </a:solidFill>
          </a:ln>
        </p:spPr>
        <p:txBody>
          <a:bodyPr wrap="square" rtlCol="0">
            <a:spAutoFit/>
          </a:bodyPr>
          <a:lstStyle/>
          <a:p>
            <a:r>
              <a:rPr kumimoji="1" lang="ja-JP" altLang="en-US" sz="1100" dirty="0">
                <a:latin typeface="BIZ UDPゴシック" panose="020B0400000000000000" pitchFamily="50" charset="-128"/>
                <a:ea typeface="BIZ UDPゴシック" panose="020B0400000000000000" pitchFamily="50" charset="-128"/>
              </a:rPr>
              <a:t>お問い合わせ</a:t>
            </a:r>
            <a:endParaRPr kumimoji="1" lang="en-US" altLang="ja-JP" sz="1100" dirty="0">
              <a:latin typeface="BIZ UDPゴシック" panose="020B0400000000000000" pitchFamily="50" charset="-128"/>
              <a:ea typeface="BIZ UDPゴシック" panose="020B0400000000000000" pitchFamily="50" charset="-128"/>
            </a:endParaRPr>
          </a:p>
          <a:p>
            <a:r>
              <a:rPr kumimoji="1" lang="ja-JP" altLang="en-US" sz="1100" dirty="0">
                <a:latin typeface="BIZ UDPゴシック" panose="020B0400000000000000" pitchFamily="50" charset="-128"/>
                <a:ea typeface="BIZ UDPゴシック" panose="020B0400000000000000" pitchFamily="50" charset="-128"/>
              </a:rPr>
              <a:t>王寺町教育委員会事務局　学校教育課</a:t>
            </a:r>
            <a:endParaRPr kumimoji="1" lang="en-US" altLang="ja-JP" sz="1100" dirty="0">
              <a:latin typeface="BIZ UDPゴシック" panose="020B0400000000000000" pitchFamily="50" charset="-128"/>
              <a:ea typeface="BIZ UDPゴシック" panose="020B0400000000000000" pitchFamily="50" charset="-128"/>
            </a:endParaRPr>
          </a:p>
          <a:p>
            <a:r>
              <a:rPr kumimoji="1" lang="ja-JP" altLang="ja-JP" sz="1100" dirty="0">
                <a:latin typeface="BIZ UDPゴシック" panose="020B0400000000000000" pitchFamily="50" charset="-128"/>
                <a:ea typeface="BIZ UDPゴシック" panose="020B0400000000000000" pitchFamily="50" charset="-128"/>
              </a:rPr>
              <a:t>☎</a:t>
            </a:r>
            <a:r>
              <a:rPr kumimoji="1" lang="en-US" altLang="ja-JP" sz="1100" dirty="0">
                <a:latin typeface="BIZ UDPゴシック" panose="020B0400000000000000" pitchFamily="50" charset="-128"/>
                <a:ea typeface="BIZ UDPゴシック" panose="020B0400000000000000" pitchFamily="50" charset="-128"/>
              </a:rPr>
              <a:t>0745-72-1031</a:t>
            </a:r>
          </a:p>
        </p:txBody>
      </p:sp>
      <p:sp>
        <p:nvSpPr>
          <p:cNvPr id="24" name="テキスト ボックス 23">
            <a:extLst>
              <a:ext uri="{FF2B5EF4-FFF2-40B4-BE49-F238E27FC236}">
                <a16:creationId xmlns:a16="http://schemas.microsoft.com/office/drawing/2014/main" id="{1EB9CB1A-5E7A-4A86-B67D-B5AD566C4274}"/>
              </a:ext>
            </a:extLst>
          </p:cNvPr>
          <p:cNvSpPr txBox="1"/>
          <p:nvPr/>
        </p:nvSpPr>
        <p:spPr>
          <a:xfrm>
            <a:off x="2421910" y="5192645"/>
            <a:ext cx="4026921" cy="230832"/>
          </a:xfrm>
          <a:prstGeom prst="rect">
            <a:avLst/>
          </a:prstGeom>
          <a:noFill/>
        </p:spPr>
        <p:txBody>
          <a:bodyPr wrap="square" rtlCol="0">
            <a:spAutoFit/>
          </a:bodyPr>
          <a:lstStyle/>
          <a:p>
            <a:r>
              <a:rPr kumimoji="1" lang="ja-JP" altLang="en-US" sz="900" dirty="0">
                <a:latin typeface="BIZ UDPゴシック" panose="020B0400000000000000" pitchFamily="50" charset="-128"/>
                <a:ea typeface="BIZ UDPゴシック" panose="020B0400000000000000" pitchFamily="50" charset="-128"/>
              </a:rPr>
              <a:t>この表の金額は目安額です。世帯構成や住宅事情等により金額が変動します。</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3" name="テキスト ボックス 2"/>
          <p:cNvSpPr txBox="1"/>
          <p:nvPr/>
        </p:nvSpPr>
        <p:spPr>
          <a:xfrm>
            <a:off x="460629" y="6804389"/>
            <a:ext cx="5966024" cy="400110"/>
          </a:xfrm>
          <a:prstGeom prst="rect">
            <a:avLst/>
          </a:prstGeom>
          <a:noFill/>
        </p:spPr>
        <p:txBody>
          <a:bodyPr wrap="square" rtlCol="0">
            <a:spAutoFit/>
          </a:body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入学準備金を受けない場合でも、入学後に令和８年度就学援助費を申請し４月から認定となった場合は入学準備金と同額の支給を受けることができます。</a:t>
            </a:r>
          </a:p>
        </p:txBody>
      </p:sp>
    </p:spTree>
    <p:extLst>
      <p:ext uri="{BB962C8B-B14F-4D97-AF65-F5344CB8AC3E}">
        <p14:creationId xmlns:p14="http://schemas.microsoft.com/office/powerpoint/2010/main" val="19808019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1714</TotalTime>
  <Words>767</Words>
  <Application>Microsoft Office PowerPoint</Application>
  <PresentationFormat>A4 210 x 297 mm</PresentationFormat>
  <Paragraphs>66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UDPゴシック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西口 浩美</dc:creator>
  <cp:lastModifiedBy>山本 真也</cp:lastModifiedBy>
  <cp:revision>95</cp:revision>
  <cp:lastPrinted>2025-12-11T01:36:50Z</cp:lastPrinted>
  <dcterms:created xsi:type="dcterms:W3CDTF">2021-01-19T01:17:37Z</dcterms:created>
  <dcterms:modified xsi:type="dcterms:W3CDTF">2025-12-11T01:39:48Z</dcterms:modified>
</cp:coreProperties>
</file>